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74" r:id="rId7"/>
    <p:sldId id="275" r:id="rId8"/>
    <p:sldId id="277" r:id="rId9"/>
    <p:sldId id="260" r:id="rId10"/>
    <p:sldId id="262" r:id="rId11"/>
    <p:sldId id="263" r:id="rId12"/>
    <p:sldId id="279" r:id="rId13"/>
    <p:sldId id="268" r:id="rId14"/>
    <p:sldId id="265" r:id="rId15"/>
    <p:sldId id="266" r:id="rId16"/>
    <p:sldId id="267" r:id="rId17"/>
    <p:sldId id="270" r:id="rId18"/>
    <p:sldId id="272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7233AD-575C-47E6-8740-12B37637516B}" type="datetimeFigureOut">
              <a:rPr lang="es-CR" smtClean="0"/>
              <a:pPr/>
              <a:t>11/08/2010</a:t>
            </a:fld>
            <a:endParaRPr lang="es-C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F5A021-74C6-4C54-86B5-937D31D57EEE}" type="slidenum">
              <a:rPr lang="es-CR" smtClean="0"/>
              <a:pPr/>
              <a:t>‹Nº›</a:t>
            </a:fld>
            <a:endParaRPr lang="es-C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footprint.wwf.org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tprintnetwork.org/en/index.php/GFN/page/calculato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err="1" smtClean="0"/>
              <a:t>Ecological</a:t>
            </a:r>
            <a:r>
              <a:rPr lang="es-CR" dirty="0" smtClean="0"/>
              <a:t> </a:t>
            </a:r>
            <a:r>
              <a:rPr lang="es-CR" dirty="0" err="1" smtClean="0"/>
              <a:t>Footprint</a:t>
            </a:r>
            <a:endParaRPr lang="es-C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R" dirty="0" err="1" smtClean="0"/>
              <a:t>Alysha</a:t>
            </a:r>
            <a:r>
              <a:rPr lang="es-CR" dirty="0" smtClean="0"/>
              <a:t> </a:t>
            </a:r>
            <a:r>
              <a:rPr lang="es-CR" dirty="0" err="1" smtClean="0"/>
              <a:t>Woodman</a:t>
            </a:r>
            <a:endParaRPr lang="es-CR" dirty="0" smtClean="0"/>
          </a:p>
          <a:p>
            <a:r>
              <a:rPr lang="es-CR" dirty="0" smtClean="0"/>
              <a:t>Ernesto Vargas</a:t>
            </a:r>
          </a:p>
          <a:p>
            <a:r>
              <a:rPr lang="es-CR" dirty="0" smtClean="0"/>
              <a:t>Rebeca Tormo</a:t>
            </a:r>
          </a:p>
          <a:p>
            <a:r>
              <a:rPr lang="es-CR" dirty="0" smtClean="0"/>
              <a:t>Valeria Garro</a:t>
            </a:r>
          </a:p>
          <a:p>
            <a:endParaRPr lang="es-CR" dirty="0"/>
          </a:p>
        </p:txBody>
      </p:sp>
      <p:pic>
        <p:nvPicPr>
          <p:cNvPr id="14342" name="Picture 6" descr="http://www.lapostcarbon.org/documents/Foo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143001"/>
            <a:ext cx="4876799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Calculating</a:t>
            </a:r>
            <a:r>
              <a:rPr lang="es-CR" dirty="0" smtClean="0"/>
              <a:t> </a:t>
            </a:r>
            <a:r>
              <a:rPr lang="es-CR" dirty="0" err="1" smtClean="0"/>
              <a:t>ecological</a:t>
            </a:r>
            <a:r>
              <a:rPr lang="es-CR" dirty="0" smtClean="0"/>
              <a:t> </a:t>
            </a:r>
            <a:r>
              <a:rPr lang="es-CR" dirty="0" err="1" smtClean="0"/>
              <a:t>footprints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err="1" smtClean="0"/>
              <a:t>Convert</a:t>
            </a:r>
            <a:r>
              <a:rPr lang="es-CR" dirty="0" smtClean="0"/>
              <a:t> </a:t>
            </a:r>
            <a:r>
              <a:rPr lang="es-CR" dirty="0" err="1" smtClean="0"/>
              <a:t>various</a:t>
            </a:r>
            <a:r>
              <a:rPr lang="es-CR" dirty="0" smtClean="0"/>
              <a:t> </a:t>
            </a:r>
            <a:r>
              <a:rPr lang="es-CR" dirty="0" err="1" smtClean="0"/>
              <a:t>kinds</a:t>
            </a:r>
            <a:r>
              <a:rPr lang="es-CR" dirty="0" smtClean="0"/>
              <a:t> of </a:t>
            </a:r>
            <a:r>
              <a:rPr lang="es-CR" dirty="0" err="1" smtClean="0"/>
              <a:t>consumption</a:t>
            </a:r>
            <a:r>
              <a:rPr lang="es-CR" dirty="0" smtClean="0"/>
              <a:t> and </a:t>
            </a:r>
            <a:r>
              <a:rPr lang="es-CR" dirty="0" err="1" smtClean="0"/>
              <a:t>waste</a:t>
            </a:r>
            <a:r>
              <a:rPr lang="es-CR" dirty="0" smtClean="0"/>
              <a:t> </a:t>
            </a:r>
            <a:r>
              <a:rPr lang="es-CR" dirty="0" err="1" smtClean="0"/>
              <a:t>production</a:t>
            </a:r>
            <a:r>
              <a:rPr lang="es-CR" dirty="0" smtClean="0"/>
              <a:t> </a:t>
            </a:r>
            <a:r>
              <a:rPr lang="es-CR" dirty="0" err="1" smtClean="0"/>
              <a:t>into</a:t>
            </a:r>
            <a:r>
              <a:rPr lang="es-CR" dirty="0" smtClean="0"/>
              <a:t> a </a:t>
            </a:r>
            <a:r>
              <a:rPr lang="es-CR" dirty="0" err="1" smtClean="0"/>
              <a:t>land</a:t>
            </a:r>
            <a:r>
              <a:rPr lang="es-CR" dirty="0" smtClean="0"/>
              <a:t> </a:t>
            </a:r>
            <a:r>
              <a:rPr lang="es-CR" dirty="0" err="1" smtClean="0"/>
              <a:t>area</a:t>
            </a:r>
            <a:r>
              <a:rPr lang="es-CR" dirty="0" smtClean="0"/>
              <a:t> </a:t>
            </a:r>
            <a:r>
              <a:rPr lang="es-CR" dirty="0" err="1" smtClean="0"/>
              <a:t>needed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produce </a:t>
            </a:r>
            <a:r>
              <a:rPr lang="es-CR" dirty="0" err="1" smtClean="0"/>
              <a:t>or</a:t>
            </a:r>
            <a:r>
              <a:rPr lang="es-CR" dirty="0" smtClean="0"/>
              <a:t> </a:t>
            </a:r>
            <a:r>
              <a:rPr lang="es-CR" dirty="0" err="1" smtClean="0"/>
              <a:t>service</a:t>
            </a:r>
            <a:r>
              <a:rPr lang="es-CR" dirty="0" smtClean="0"/>
              <a:t> </a:t>
            </a:r>
            <a:r>
              <a:rPr lang="es-CR" dirty="0" err="1" smtClean="0"/>
              <a:t>it</a:t>
            </a:r>
            <a:r>
              <a:rPr lang="es-CR" dirty="0" smtClean="0"/>
              <a:t>.</a:t>
            </a:r>
          </a:p>
          <a:p>
            <a:r>
              <a:rPr lang="es-CR" dirty="0" smtClean="0"/>
              <a:t>4 </a:t>
            </a:r>
            <a:r>
              <a:rPr lang="es-CR" dirty="0" err="1" smtClean="0"/>
              <a:t>main</a:t>
            </a:r>
            <a:r>
              <a:rPr lang="es-CR" dirty="0" smtClean="0"/>
              <a:t> </a:t>
            </a:r>
            <a:r>
              <a:rPr lang="es-CR" dirty="0" err="1" smtClean="0"/>
              <a:t>areas</a:t>
            </a:r>
            <a:r>
              <a:rPr lang="es-C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Fossil</a:t>
            </a:r>
            <a:r>
              <a:rPr lang="es-CR" dirty="0" smtClean="0"/>
              <a:t> </a:t>
            </a:r>
            <a:r>
              <a:rPr lang="es-CR" dirty="0" err="1" smtClean="0"/>
              <a:t>fuels</a:t>
            </a:r>
            <a:r>
              <a:rPr lang="es-CR" dirty="0" smtClean="0"/>
              <a:t> and </a:t>
            </a:r>
            <a:r>
              <a:rPr lang="es-CR" dirty="0" err="1" smtClean="0"/>
              <a:t>energy</a:t>
            </a:r>
            <a:r>
              <a:rPr lang="es-CR" dirty="0" smtClean="0"/>
              <a:t> </a:t>
            </a:r>
            <a:r>
              <a:rPr lang="es-CR" dirty="0" err="1" smtClean="0"/>
              <a:t>consumption</a:t>
            </a:r>
            <a:endParaRPr lang="es-CR" dirty="0" smtClean="0"/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Food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endParaRPr lang="es-CR" dirty="0" smtClean="0"/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Forest</a:t>
            </a:r>
            <a:r>
              <a:rPr lang="es-CR" dirty="0" smtClean="0"/>
              <a:t> </a:t>
            </a:r>
            <a:r>
              <a:rPr lang="es-CR" dirty="0" err="1" smtClean="0"/>
              <a:t>products</a:t>
            </a:r>
            <a:endParaRPr lang="es-CR" dirty="0" smtClean="0"/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Land</a:t>
            </a:r>
            <a:r>
              <a:rPr lang="es-CR" dirty="0" smtClean="0"/>
              <a:t> </a:t>
            </a:r>
            <a:r>
              <a:rPr lang="es-CR" dirty="0" err="1" smtClean="0"/>
              <a:t>required</a:t>
            </a:r>
            <a:r>
              <a:rPr lang="es-CR" dirty="0" smtClean="0"/>
              <a:t> </a:t>
            </a:r>
            <a:r>
              <a:rPr lang="es-CR" dirty="0" err="1" smtClean="0"/>
              <a:t>for</a:t>
            </a:r>
            <a:r>
              <a:rPr lang="es-CR" dirty="0" smtClean="0"/>
              <a:t> </a:t>
            </a:r>
            <a:r>
              <a:rPr lang="es-CR" dirty="0" err="1" smtClean="0"/>
              <a:t>towns</a:t>
            </a:r>
            <a:r>
              <a:rPr lang="es-CR" dirty="0" smtClean="0"/>
              <a:t>, </a:t>
            </a:r>
            <a:r>
              <a:rPr lang="es-CR" dirty="0" err="1" smtClean="0"/>
              <a:t>roads</a:t>
            </a:r>
            <a:r>
              <a:rPr lang="es-CR" dirty="0" smtClean="0"/>
              <a:t> and </a:t>
            </a:r>
            <a:r>
              <a:rPr lang="es-CR" dirty="0" err="1" smtClean="0"/>
              <a:t>factories</a:t>
            </a:r>
            <a:r>
              <a:rPr lang="es-CR" dirty="0" smtClean="0"/>
              <a:t>(</a:t>
            </a:r>
            <a:r>
              <a:rPr lang="es-CR" dirty="0" err="1" smtClean="0"/>
              <a:t>consumed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)</a:t>
            </a:r>
          </a:p>
          <a:p>
            <a:pPr marL="514350" indent="-514350">
              <a:buNone/>
            </a:pPr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5280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Websites take these formulas into account to calculate each person’s footprint. 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Energy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: fuel </a:t>
            </a:r>
            <a:r>
              <a:rPr lang="es-CR" dirty="0" err="1" smtClean="0"/>
              <a:t>used</a:t>
            </a:r>
            <a:r>
              <a:rPr lang="es-CR" dirty="0" smtClean="0"/>
              <a:t> in </a:t>
            </a:r>
            <a:r>
              <a:rPr lang="es-CR" dirty="0" err="1" smtClean="0"/>
              <a:t>gigajoules</a:t>
            </a:r>
            <a:r>
              <a:rPr lang="es-CR" dirty="0" smtClean="0"/>
              <a:t>/</a:t>
            </a:r>
            <a:r>
              <a:rPr lang="es-CR" dirty="0" err="1" smtClean="0"/>
              <a:t>population</a:t>
            </a:r>
            <a:r>
              <a:rPr lang="es-CR" dirty="0" smtClean="0"/>
              <a:t> X </a:t>
            </a:r>
            <a:r>
              <a:rPr lang="es-CR" dirty="0" err="1" smtClean="0"/>
              <a:t>energy</a:t>
            </a:r>
            <a:r>
              <a:rPr lang="es-CR" dirty="0" smtClean="0"/>
              <a:t> </a:t>
            </a:r>
            <a:r>
              <a:rPr lang="es-CR" dirty="0" err="1" smtClean="0"/>
              <a:t>area</a:t>
            </a:r>
            <a:r>
              <a:rPr lang="es-CR" dirty="0" smtClean="0"/>
              <a:t> (y ha/</a:t>
            </a:r>
            <a:r>
              <a:rPr lang="es-CR" dirty="0" err="1" smtClean="0"/>
              <a:t>cap</a:t>
            </a:r>
            <a:r>
              <a:rPr lang="es-C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 err="1" smtClean="0"/>
              <a:t>Food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: </a:t>
            </a:r>
            <a:r>
              <a:rPr lang="es-CR" dirty="0" err="1" smtClean="0"/>
              <a:t>area</a:t>
            </a:r>
            <a:r>
              <a:rPr lang="es-CR" dirty="0" smtClean="0"/>
              <a:t> of </a:t>
            </a:r>
            <a:r>
              <a:rPr lang="es-CR" dirty="0" err="1" smtClean="0"/>
              <a:t>cropland</a:t>
            </a:r>
            <a:r>
              <a:rPr lang="es-CR" dirty="0" smtClean="0"/>
              <a:t> and pasture/</a:t>
            </a:r>
            <a:r>
              <a:rPr lang="es-CR" dirty="0" err="1" smtClean="0"/>
              <a:t>population</a:t>
            </a:r>
            <a:endParaRPr lang="es-CR" dirty="0" smtClean="0"/>
          </a:p>
          <a:p>
            <a:pPr marL="514350" indent="-514350">
              <a:buNone/>
            </a:pPr>
            <a:r>
              <a:rPr lang="es-CR" dirty="0" smtClean="0"/>
              <a:t>	(w ha/</a:t>
            </a:r>
            <a:r>
              <a:rPr lang="es-CR" dirty="0" err="1" smtClean="0"/>
              <a:t>cap</a:t>
            </a:r>
            <a:r>
              <a:rPr lang="es-CR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CR" dirty="0" err="1" smtClean="0"/>
              <a:t>Forest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: </a:t>
            </a:r>
            <a:r>
              <a:rPr lang="es-CR" dirty="0" err="1" smtClean="0"/>
              <a:t>wood</a:t>
            </a:r>
            <a:r>
              <a:rPr lang="es-CR" dirty="0" smtClean="0"/>
              <a:t> </a:t>
            </a:r>
            <a:r>
              <a:rPr lang="es-CR" dirty="0" err="1" smtClean="0"/>
              <a:t>products</a:t>
            </a:r>
            <a:r>
              <a:rPr lang="es-CR" dirty="0" smtClean="0"/>
              <a:t> (</a:t>
            </a:r>
            <a:r>
              <a:rPr lang="es-CR" dirty="0" err="1" smtClean="0"/>
              <a:t>mass</a:t>
            </a:r>
            <a:r>
              <a:rPr lang="es-CR" dirty="0" smtClean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</a:t>
            </a:r>
            <a:r>
              <a:rPr lang="es-CR" dirty="0" err="1" smtClean="0"/>
              <a:t>volume</a:t>
            </a:r>
            <a:r>
              <a:rPr lang="es-CR" dirty="0" smtClean="0"/>
              <a:t>)/</a:t>
            </a:r>
            <a:r>
              <a:rPr lang="es-CR" dirty="0" err="1" smtClean="0"/>
              <a:t>population</a:t>
            </a:r>
            <a:r>
              <a:rPr lang="es-CR" dirty="0" smtClean="0"/>
              <a:t> X </a:t>
            </a:r>
            <a:r>
              <a:rPr lang="es-CR" dirty="0" err="1" smtClean="0"/>
              <a:t>productivity</a:t>
            </a:r>
            <a:r>
              <a:rPr lang="es-CR" dirty="0" smtClean="0"/>
              <a:t> (z ha/</a:t>
            </a:r>
            <a:r>
              <a:rPr lang="es-CR" dirty="0" err="1" smtClean="0"/>
              <a:t>cap</a:t>
            </a:r>
            <a:r>
              <a:rPr lang="es-CR" dirty="0" smtClean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CR" dirty="0" err="1" smtClean="0"/>
              <a:t>Consumed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: </a:t>
            </a:r>
            <a:r>
              <a:rPr lang="es-CR" dirty="0" err="1" smtClean="0"/>
              <a:t>area</a:t>
            </a:r>
            <a:r>
              <a:rPr lang="es-CR" dirty="0" smtClean="0"/>
              <a:t> of </a:t>
            </a:r>
            <a:r>
              <a:rPr lang="es-CR" dirty="0" err="1" smtClean="0"/>
              <a:t>consumed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/</a:t>
            </a:r>
            <a:r>
              <a:rPr lang="es-CR" dirty="0" err="1" smtClean="0"/>
              <a:t>population</a:t>
            </a:r>
            <a:endParaRPr lang="es-CR" dirty="0" smtClean="0"/>
          </a:p>
          <a:p>
            <a:pPr marL="514350" indent="-514350">
              <a:buNone/>
            </a:pPr>
            <a:r>
              <a:rPr lang="es-CR" dirty="0" smtClean="0"/>
              <a:t>	(x ha/</a:t>
            </a:r>
            <a:r>
              <a:rPr lang="es-CR" dirty="0" err="1" smtClean="0"/>
              <a:t>cap</a:t>
            </a:r>
            <a:r>
              <a:rPr lang="es-C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30722" name="Picture 2" descr="C:\Users\Neto\Desktop\Nueva carpeta\The Ecological 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010400" cy="571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useful</a:t>
            </a:r>
            <a:r>
              <a:rPr lang="es-CR" dirty="0" smtClean="0"/>
              <a:t> </a:t>
            </a:r>
            <a:r>
              <a:rPr lang="es-CR" dirty="0" err="1" smtClean="0"/>
              <a:t>is</a:t>
            </a:r>
            <a:r>
              <a:rPr lang="es-CR" dirty="0" smtClean="0"/>
              <a:t> </a:t>
            </a:r>
            <a:r>
              <a:rPr lang="es-CR" dirty="0" err="1" smtClean="0"/>
              <a:t>it</a:t>
            </a:r>
            <a:r>
              <a:rPr lang="es-CR" dirty="0" smtClean="0"/>
              <a:t>?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Indicator</a:t>
            </a:r>
            <a:r>
              <a:rPr lang="es-CR" dirty="0" smtClean="0"/>
              <a:t> of </a:t>
            </a:r>
            <a:r>
              <a:rPr lang="es-CR" dirty="0" err="1" smtClean="0"/>
              <a:t>sustainability</a:t>
            </a:r>
            <a:r>
              <a:rPr lang="es-CR" dirty="0" smtClean="0"/>
              <a:t> </a:t>
            </a:r>
          </a:p>
          <a:p>
            <a:r>
              <a:rPr lang="es-CR" dirty="0" smtClean="0"/>
              <a:t>Conceptual </a:t>
            </a:r>
            <a:r>
              <a:rPr lang="es-CR" dirty="0" err="1" smtClean="0"/>
              <a:t>simplicity</a:t>
            </a:r>
            <a:endParaRPr lang="es-CR" dirty="0" smtClean="0"/>
          </a:p>
          <a:p>
            <a:r>
              <a:rPr lang="es-CR" dirty="0" smtClean="0"/>
              <a:t>Clear </a:t>
            </a:r>
            <a:r>
              <a:rPr lang="es-CR" dirty="0" err="1" smtClean="0"/>
              <a:t>indicator</a:t>
            </a:r>
            <a:r>
              <a:rPr lang="es-CR" dirty="0" smtClean="0"/>
              <a:t> of </a:t>
            </a:r>
            <a:r>
              <a:rPr lang="es-CR" dirty="0" err="1" smtClean="0"/>
              <a:t>progress</a:t>
            </a:r>
            <a:r>
              <a:rPr lang="es-CR" dirty="0" smtClean="0"/>
              <a:t> </a:t>
            </a:r>
            <a:r>
              <a:rPr lang="es-CR" dirty="0" err="1" smtClean="0"/>
              <a:t>towards</a:t>
            </a:r>
            <a:r>
              <a:rPr lang="es-CR" dirty="0" smtClean="0"/>
              <a:t> </a:t>
            </a:r>
            <a:r>
              <a:rPr lang="es-CR" dirty="0" err="1" smtClean="0"/>
              <a:t>sustainability</a:t>
            </a:r>
            <a:endParaRPr lang="es-CR" dirty="0" smtClean="0"/>
          </a:p>
          <a:p>
            <a:r>
              <a:rPr lang="es-CR" dirty="0" smtClean="0"/>
              <a:t>Clear </a:t>
            </a:r>
            <a:r>
              <a:rPr lang="es-CR" dirty="0" err="1" smtClean="0"/>
              <a:t>indicator</a:t>
            </a:r>
            <a:r>
              <a:rPr lang="es-CR" dirty="0" smtClean="0"/>
              <a:t> of </a:t>
            </a:r>
            <a:r>
              <a:rPr lang="es-CR" dirty="0" err="1" smtClean="0"/>
              <a:t>resource</a:t>
            </a:r>
            <a:r>
              <a:rPr lang="es-CR" dirty="0" smtClean="0"/>
              <a:t> </a:t>
            </a:r>
            <a:r>
              <a:rPr lang="es-CR" dirty="0" err="1" smtClean="0"/>
              <a:t>injustice</a:t>
            </a:r>
            <a:endParaRPr lang="es-CR" dirty="0" smtClean="0"/>
          </a:p>
          <a:p>
            <a:r>
              <a:rPr lang="es-CR" dirty="0" err="1" smtClean="0"/>
              <a:t>National</a:t>
            </a:r>
            <a:r>
              <a:rPr lang="es-CR" dirty="0" smtClean="0"/>
              <a:t> </a:t>
            </a:r>
            <a:r>
              <a:rPr lang="es-CR" dirty="0" err="1" smtClean="0"/>
              <a:t>footprint</a:t>
            </a:r>
            <a:r>
              <a:rPr lang="es-CR" dirty="0" smtClean="0"/>
              <a:t> </a:t>
            </a:r>
            <a:r>
              <a:rPr lang="es-CR" dirty="0" err="1" smtClean="0"/>
              <a:t>comparisons</a:t>
            </a:r>
            <a:endParaRPr lang="es-CR" dirty="0"/>
          </a:p>
        </p:txBody>
      </p:sp>
      <p:pic>
        <p:nvPicPr>
          <p:cNvPr id="3075" name="Picture 3" descr="E:\Ecological Footprint pictures\Environmental_Protection_in_Islam_(part_2_of_7)_-_Conservation_of_Basic_Natural_Resources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352800" cy="222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Limitations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Average, therefore it doesn’t show whether there are areas dense in waste or resources or completely virginal natural areas</a:t>
            </a:r>
          </a:p>
          <a:p>
            <a:r>
              <a:rPr lang="en-US" dirty="0" smtClean="0"/>
              <a:t>Does not capture other environmental strains for example, once the resources are used they may not be reused for a while (systematic degradation of ecological productivity)</a:t>
            </a:r>
          </a:p>
          <a:p>
            <a:r>
              <a:rPr lang="en-US" dirty="0" smtClean="0"/>
              <a:t>Ignores the effects of toxic or air pollution </a:t>
            </a:r>
          </a:p>
          <a:p>
            <a:r>
              <a:rPr lang="en-US" dirty="0" smtClean="0"/>
              <a:t>They fail to capture the erosion of earth carrying capacity, which is a basis of sustainability</a:t>
            </a:r>
          </a:p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601301" cy="44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667000" cy="1143000"/>
          </a:xfrm>
        </p:spPr>
        <p:txBody>
          <a:bodyPr/>
          <a:lstStyle/>
          <a:p>
            <a:r>
              <a:rPr lang="es-CR" dirty="0" err="1" smtClean="0"/>
              <a:t>Recycling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6858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home and at work: </a:t>
            </a:r>
          </a:p>
          <a:p>
            <a:pPr lvl="1"/>
            <a:r>
              <a:rPr lang="en-US" dirty="0" smtClean="0"/>
              <a:t>Classify everything you have</a:t>
            </a:r>
          </a:p>
          <a:p>
            <a:pPr lvl="1">
              <a:buNone/>
            </a:pPr>
            <a:r>
              <a:rPr lang="en-US" dirty="0" smtClean="0"/>
              <a:t>    in separate bins</a:t>
            </a:r>
          </a:p>
          <a:p>
            <a:pPr lvl="2"/>
            <a:r>
              <a:rPr lang="en-US" dirty="0" smtClean="0"/>
              <a:t>Paper/cardboard</a:t>
            </a:r>
          </a:p>
          <a:p>
            <a:pPr lvl="2"/>
            <a:r>
              <a:rPr lang="en-US" dirty="0" smtClean="0"/>
              <a:t>Plastic</a:t>
            </a:r>
          </a:p>
          <a:p>
            <a:pPr lvl="2"/>
            <a:r>
              <a:rPr lang="en-US" dirty="0" smtClean="0"/>
              <a:t>Glass</a:t>
            </a:r>
          </a:p>
          <a:p>
            <a:pPr lvl="2"/>
            <a:r>
              <a:rPr lang="en-US" dirty="0" smtClean="0"/>
              <a:t>Aluminum</a:t>
            </a:r>
          </a:p>
          <a:p>
            <a:pPr lvl="1"/>
            <a:r>
              <a:rPr lang="en-US" dirty="0" smtClean="0"/>
              <a:t>Find out about recycling programs near where you live or work </a:t>
            </a:r>
          </a:p>
          <a:p>
            <a:pPr lvl="1"/>
            <a:r>
              <a:rPr lang="en-US" dirty="0" smtClean="0"/>
              <a:t>Leave you bins in the appropriate area so that it can be collected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Resource</a:t>
            </a:r>
            <a:r>
              <a:rPr lang="es-CR" dirty="0" smtClean="0"/>
              <a:t> </a:t>
            </a:r>
            <a:r>
              <a:rPr lang="es-CR" dirty="0" err="1" smtClean="0"/>
              <a:t>conservation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693920"/>
          </a:xfrm>
        </p:spPr>
        <p:txBody>
          <a:bodyPr>
            <a:normAutofit fontScale="92500" lnSpcReduction="20000"/>
          </a:bodyPr>
          <a:lstStyle/>
          <a:p>
            <a:r>
              <a:rPr lang="es-CR" dirty="0" smtClean="0"/>
              <a:t>What </a:t>
            </a:r>
            <a:r>
              <a:rPr lang="es-CR" b="1" dirty="0" smtClean="0"/>
              <a:t>YOU</a:t>
            </a:r>
            <a:r>
              <a:rPr lang="es-CR" dirty="0" smtClean="0"/>
              <a:t> can do:</a:t>
            </a:r>
          </a:p>
          <a:p>
            <a:pPr lvl="1"/>
            <a:r>
              <a:rPr lang="en-US" dirty="0" smtClean="0"/>
              <a:t>Water your lawn with a water hose instead of water sprinklers, they spray water not needed by the plants</a:t>
            </a:r>
          </a:p>
          <a:p>
            <a:pPr lvl="1"/>
            <a:r>
              <a:rPr lang="en-US" dirty="0" smtClean="0"/>
              <a:t>Participate in community recycling programs</a:t>
            </a:r>
          </a:p>
          <a:p>
            <a:pPr lvl="1"/>
            <a:r>
              <a:rPr lang="en-US" dirty="0" smtClean="0"/>
              <a:t>Buy products manufactured with recycled materials</a:t>
            </a:r>
          </a:p>
          <a:p>
            <a:pPr lvl="1"/>
            <a:r>
              <a:rPr lang="en-US" dirty="0" smtClean="0"/>
              <a:t>Reuse bottles and paper as much as possible</a:t>
            </a:r>
          </a:p>
          <a:p>
            <a:pPr lvl="1"/>
            <a:r>
              <a:rPr lang="en-US" dirty="0" smtClean="0"/>
              <a:t>Say no to plastic bags in the supermarket</a:t>
            </a:r>
          </a:p>
          <a:p>
            <a:pPr lvl="1"/>
            <a:r>
              <a:rPr lang="en-US" dirty="0" smtClean="0"/>
              <a:t>Do not buy/use products containing CFC’s</a:t>
            </a:r>
          </a:p>
        </p:txBody>
      </p:sp>
      <p:pic>
        <p:nvPicPr>
          <p:cNvPr id="2050" name="Picture 2" descr="http://www.manly.nsw.gov.au/IgnitionSuite/uploads/images/IgnitionSuite_Image(19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0"/>
            <a:ext cx="2400610" cy="2362200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RdUGfYKVwBKftZ8j8mNfCKlMvJWw_KtCQvw1dwzTPyale-ikU&amp;t=1&amp;usg=__6NLXhf9tOqEFdYDhajEjwmcO2X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1781175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 rot="1159922">
            <a:off x="4724400" y="1828800"/>
            <a:ext cx="39433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914400"/>
            <a:ext cx="8534400" cy="48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A country: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the amount of pollution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carbon emissions in factories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baseline="0" dirty="0" smtClean="0"/>
              <a:t>Limit</a:t>
            </a:r>
            <a:r>
              <a:rPr lang="en-US" sz="2600" dirty="0" smtClean="0"/>
              <a:t> the amount of fishing and hunting a person can do</a:t>
            </a:r>
            <a:endParaRPr lang="en-US" sz="24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National parks and reserves, wildlife refugees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Promote the sell of environmental friendly products (grant subsidies to companies)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Organize recycling programs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Establish laws protecting the environment and for conserving resources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/>
              <a:t>Make ecological limits central to decision-making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Calculate</a:t>
            </a:r>
            <a:r>
              <a:rPr lang="es-CR" dirty="0" smtClean="0"/>
              <a:t> </a:t>
            </a:r>
            <a:r>
              <a:rPr lang="es-CR" dirty="0" err="1" smtClean="0"/>
              <a:t>your</a:t>
            </a:r>
            <a:r>
              <a:rPr lang="es-CR" dirty="0" smtClean="0"/>
              <a:t> </a:t>
            </a:r>
            <a:r>
              <a:rPr lang="es-CR" dirty="0" err="1" smtClean="0"/>
              <a:t>own</a:t>
            </a:r>
            <a:r>
              <a:rPr lang="es-CR" dirty="0" smtClean="0"/>
              <a:t> </a:t>
            </a:r>
            <a:r>
              <a:rPr lang="es-CR" dirty="0" err="1" smtClean="0"/>
              <a:t>footprint</a:t>
            </a:r>
            <a:r>
              <a:rPr lang="es-CR" dirty="0" smtClean="0"/>
              <a:t>!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Footprint Calculator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hlinkClick r:id="rId2"/>
              </a:rPr>
              <a:t>http://www.footprintnetwork.org/en/index.php/GFN/page/calculators/</a:t>
            </a:r>
            <a:r>
              <a:rPr lang="es-CR" dirty="0" smtClean="0"/>
              <a:t> 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area of land (and water) that would be required to sustainably provide for a specific population’s resources and assimilate its wastes</a:t>
            </a:r>
          </a:p>
          <a:p>
            <a:r>
              <a:rPr lang="en-US" dirty="0" smtClean="0"/>
              <a:t>It is more about the resources and wastes produced or needed by a population  rather than the population that an area can sustain</a:t>
            </a:r>
          </a:p>
          <a:p>
            <a:r>
              <a:rPr lang="en-US" dirty="0" smtClean="0"/>
              <a:t>Inverse of carrying capacity</a:t>
            </a:r>
          </a:p>
          <a:p>
            <a:r>
              <a:rPr lang="en-US" dirty="0" smtClean="0"/>
              <a:t>Provides a quantitative estimate of   </a:t>
            </a:r>
          </a:p>
          <a:p>
            <a:pPr>
              <a:buNone/>
            </a:pPr>
            <a:r>
              <a:rPr lang="en-US" dirty="0" smtClean="0"/>
              <a:t>	human carrying capacity</a:t>
            </a:r>
          </a:p>
        </p:txBody>
      </p:sp>
      <p:pic>
        <p:nvPicPr>
          <p:cNvPr id="13318" name="Picture 6" descr="http://www.pastymuncher.co.uk/blog/wp-content/uploads/2009/05/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343400"/>
            <a:ext cx="2276475" cy="2266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1800" y="2590800"/>
            <a:ext cx="8229600" cy="1143000"/>
          </a:xfrm>
        </p:spPr>
        <p:txBody>
          <a:bodyPr/>
          <a:lstStyle/>
          <a:p>
            <a:r>
              <a:rPr lang="es-CR" dirty="0" err="1" smtClean="0"/>
              <a:t>Thank</a:t>
            </a:r>
            <a:r>
              <a:rPr lang="es-CR" dirty="0" smtClean="0"/>
              <a:t> </a:t>
            </a:r>
            <a:r>
              <a:rPr lang="es-CR" dirty="0" err="1" smtClean="0"/>
              <a:t>you</a:t>
            </a:r>
            <a:r>
              <a:rPr lang="es-CR" dirty="0" smtClean="0"/>
              <a:t>!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countries compare?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81200"/>
          <a:ext cx="7620000" cy="433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481542">
                <a:tc>
                  <a:txBody>
                    <a:bodyPr/>
                    <a:lstStyle/>
                    <a:p>
                      <a:r>
                        <a:rPr lang="es-CR" dirty="0" smtClean="0"/>
                        <a:t>Country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Hectares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Football</a:t>
                      </a:r>
                      <a:r>
                        <a:rPr lang="es-CR" baseline="0" dirty="0" smtClean="0"/>
                        <a:t> </a:t>
                      </a:r>
                      <a:r>
                        <a:rPr lang="es-CR" baseline="0" dirty="0" err="1" smtClean="0"/>
                        <a:t>fields</a:t>
                      </a:r>
                      <a:endParaRPr lang="es-CR" dirty="0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United</a:t>
                      </a:r>
                      <a:r>
                        <a:rPr lang="es-CR" baseline="0" dirty="0" smtClean="0"/>
                        <a:t> </a:t>
                      </a:r>
                      <a:r>
                        <a:rPr lang="es-CR" baseline="0" dirty="0" err="1" smtClean="0"/>
                        <a:t>States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10.3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smtClean="0"/>
                        <a:t>Australia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Canada</a:t>
                      </a:r>
                      <a:endParaRPr lang="es-C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7.8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15</a:t>
                      </a:r>
                      <a:endParaRPr lang="es-CR" dirty="0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Germany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5.3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United</a:t>
                      </a:r>
                      <a:r>
                        <a:rPr lang="es-CR" dirty="0" smtClean="0"/>
                        <a:t> </a:t>
                      </a:r>
                      <a:r>
                        <a:rPr lang="es-CR" dirty="0" err="1" smtClean="0"/>
                        <a:t>Kingdom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5.2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err="1" smtClean="0"/>
                        <a:t>Switzerland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5.1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smtClean="0"/>
                        <a:t>China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1.6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  <a:tr h="481542">
                <a:tc>
                  <a:txBody>
                    <a:bodyPr/>
                    <a:lstStyle/>
                    <a:p>
                      <a:r>
                        <a:rPr lang="es-CR" dirty="0" smtClean="0"/>
                        <a:t>India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R" dirty="0" smtClean="0"/>
                        <a:t>0.8</a:t>
                      </a:r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How</a:t>
            </a:r>
            <a:r>
              <a:rPr lang="es-CR" dirty="0" smtClean="0"/>
              <a:t> do </a:t>
            </a:r>
            <a:r>
              <a:rPr lang="es-CR" dirty="0" err="1" smtClean="0"/>
              <a:t>countries</a:t>
            </a:r>
            <a:r>
              <a:rPr lang="es-CR" dirty="0" smtClean="0"/>
              <a:t> compare?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Countries</a:t>
            </a:r>
            <a:r>
              <a:rPr lang="es-CR" dirty="0" smtClean="0"/>
              <a:t> are </a:t>
            </a:r>
            <a:r>
              <a:rPr lang="es-CR" dirty="0" err="1" smtClean="0"/>
              <a:t>either</a:t>
            </a:r>
            <a:endParaRPr lang="es-CR" dirty="0" smtClean="0"/>
          </a:p>
          <a:p>
            <a:pPr marL="514350" indent="-514350">
              <a:buFont typeface="+mj-lt"/>
              <a:buAutoNum type="alphaLcParenR"/>
            </a:pPr>
            <a:r>
              <a:rPr lang="es-CR" dirty="0" err="1" smtClean="0"/>
              <a:t>Ecological</a:t>
            </a:r>
            <a:r>
              <a:rPr lang="es-CR" dirty="0" smtClean="0"/>
              <a:t> </a:t>
            </a:r>
            <a:r>
              <a:rPr lang="es-CR" dirty="0" err="1" smtClean="0"/>
              <a:t>debtors</a:t>
            </a:r>
            <a:r>
              <a:rPr lang="es-CR" dirty="0" smtClean="0"/>
              <a:t> </a:t>
            </a:r>
          </a:p>
          <a:p>
            <a:pPr marL="880110" lvl="1" indent="-514350"/>
            <a:r>
              <a:rPr lang="es-CR" dirty="0" err="1" smtClean="0"/>
              <a:t>Larger</a:t>
            </a:r>
            <a:r>
              <a:rPr lang="es-CR" dirty="0" smtClean="0"/>
              <a:t> </a:t>
            </a:r>
            <a:r>
              <a:rPr lang="es-CR" dirty="0" err="1" smtClean="0"/>
              <a:t>footprints</a:t>
            </a:r>
            <a:r>
              <a:rPr lang="es-CR" dirty="0" smtClean="0"/>
              <a:t> </a:t>
            </a:r>
          </a:p>
          <a:p>
            <a:pPr marL="880110" lvl="1" indent="-514350"/>
            <a:r>
              <a:rPr lang="es-CR" dirty="0" err="1" smtClean="0"/>
              <a:t>Changing</a:t>
            </a:r>
            <a:r>
              <a:rPr lang="es-CR" dirty="0" smtClean="0"/>
              <a:t> </a:t>
            </a:r>
            <a:r>
              <a:rPr lang="es-CR" dirty="0" err="1" smtClean="0"/>
              <a:t>sizes</a:t>
            </a:r>
            <a:r>
              <a:rPr lang="es-CR" dirty="0" smtClean="0"/>
              <a:t> of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countries</a:t>
            </a:r>
            <a:r>
              <a:rPr lang="es-CR" dirty="0" smtClean="0"/>
              <a:t> in </a:t>
            </a:r>
            <a:r>
              <a:rPr lang="es-CR" dirty="0" err="1" smtClean="0"/>
              <a:t>proportion</a:t>
            </a:r>
            <a:endParaRPr lang="es-CR" dirty="0" smtClean="0"/>
          </a:p>
          <a:p>
            <a:pPr marL="880110" lvl="1" indent="-514350"/>
            <a:r>
              <a:rPr lang="es-CR" dirty="0" err="1" smtClean="0"/>
              <a:t>Could</a:t>
            </a:r>
            <a:r>
              <a:rPr lang="es-CR" dirty="0" smtClean="0"/>
              <a:t> </a:t>
            </a:r>
            <a:r>
              <a:rPr lang="es-CR" dirty="0" err="1" smtClean="0"/>
              <a:t>be</a:t>
            </a:r>
            <a:r>
              <a:rPr lang="es-CR" dirty="0" smtClean="0"/>
              <a:t> </a:t>
            </a:r>
            <a:r>
              <a:rPr lang="es-CR" dirty="0" err="1" smtClean="0"/>
              <a:t>harvesting</a:t>
            </a:r>
            <a:r>
              <a:rPr lang="es-CR" dirty="0" smtClean="0"/>
              <a:t> </a:t>
            </a:r>
            <a:r>
              <a:rPr lang="es-CR" dirty="0" err="1" smtClean="0"/>
              <a:t>resources</a:t>
            </a:r>
            <a:r>
              <a:rPr lang="es-CR" dirty="0" smtClean="0"/>
              <a:t> </a:t>
            </a:r>
            <a:r>
              <a:rPr lang="es-CR" dirty="0" err="1" smtClean="0"/>
              <a:t>unsustainably</a:t>
            </a:r>
            <a:r>
              <a:rPr lang="es-CR" dirty="0" smtClean="0"/>
              <a:t>, </a:t>
            </a:r>
            <a:r>
              <a:rPr lang="es-CR" dirty="0" err="1" smtClean="0"/>
              <a:t>importing</a:t>
            </a:r>
            <a:r>
              <a:rPr lang="es-CR" dirty="0" smtClean="0"/>
              <a:t> </a:t>
            </a:r>
            <a:r>
              <a:rPr lang="es-CR" dirty="0" err="1" smtClean="0"/>
              <a:t>goods</a:t>
            </a:r>
            <a:r>
              <a:rPr lang="es-CR" dirty="0" smtClean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</a:t>
            </a:r>
            <a:r>
              <a:rPr lang="es-CR" dirty="0" err="1" smtClean="0"/>
              <a:t>exporting</a:t>
            </a:r>
            <a:r>
              <a:rPr lang="es-CR" dirty="0" smtClean="0"/>
              <a:t> </a:t>
            </a:r>
            <a:r>
              <a:rPr lang="es-CR" dirty="0" err="1" smtClean="0"/>
              <a:t>wastes</a:t>
            </a:r>
            <a:endParaRPr lang="es-CR" dirty="0" smtClean="0"/>
          </a:p>
          <a:p>
            <a:pPr marL="514350" indent="-514350">
              <a:buFont typeface="+mj-lt"/>
              <a:buAutoNum type="alphaLcParenR"/>
            </a:pPr>
            <a:r>
              <a:rPr lang="es-CR" dirty="0" err="1" smtClean="0"/>
              <a:t>Ecological</a:t>
            </a:r>
            <a:r>
              <a:rPr lang="es-CR" dirty="0" smtClean="0"/>
              <a:t> </a:t>
            </a:r>
            <a:r>
              <a:rPr lang="es-CR" dirty="0" err="1" smtClean="0"/>
              <a:t>creditors</a:t>
            </a:r>
            <a:endParaRPr lang="es-CR" dirty="0" smtClean="0"/>
          </a:p>
          <a:p>
            <a:pPr marL="880110" lvl="1" indent="-514350"/>
            <a:r>
              <a:rPr lang="es-CR" dirty="0" err="1" smtClean="0"/>
              <a:t>Smaller</a:t>
            </a:r>
            <a:r>
              <a:rPr lang="es-CR" dirty="0" smtClean="0"/>
              <a:t> </a:t>
            </a:r>
            <a:r>
              <a:rPr lang="es-CR" dirty="0" err="1" smtClean="0"/>
              <a:t>footprints</a:t>
            </a:r>
            <a:r>
              <a:rPr lang="es-CR" dirty="0" smtClean="0"/>
              <a:t> </a:t>
            </a:r>
            <a:r>
              <a:rPr lang="es-CR" dirty="0" err="1" smtClean="0"/>
              <a:t>than</a:t>
            </a:r>
            <a:r>
              <a:rPr lang="es-CR" dirty="0" smtClean="0"/>
              <a:t> </a:t>
            </a:r>
            <a:r>
              <a:rPr lang="es-CR" dirty="0" err="1" smtClean="0"/>
              <a:t>biocapacity</a:t>
            </a:r>
            <a:endParaRPr lang="es-CR" dirty="0" smtClean="0"/>
          </a:p>
          <a:p>
            <a:pPr marL="880110" lvl="1" indent="-514350"/>
            <a:r>
              <a:rPr lang="es-CR" dirty="0" err="1" smtClean="0"/>
              <a:t>Biocapacity</a:t>
            </a:r>
            <a:r>
              <a:rPr lang="es-CR" dirty="0" smtClean="0"/>
              <a:t>: living </a:t>
            </a:r>
            <a:r>
              <a:rPr lang="es-CR" dirty="0" err="1" smtClean="0"/>
              <a:t>capacity</a:t>
            </a:r>
            <a:r>
              <a:rPr lang="es-CR" dirty="0" smtClean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natural </a:t>
            </a:r>
            <a:r>
              <a:rPr lang="es-CR" dirty="0" err="1" smtClean="0"/>
              <a:t>resources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26856"/>
            <a:ext cx="7696200" cy="555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1030" name="AutoShape 6" descr="CID:%7b4FF32E72-FF41-4CF8-BBD8-341EA7B40F9E%7d/creditor_debtor_1961_thum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32" name="AutoShape 8" descr="CID:%7b4FF32E72-FF41-4CF8-BBD8-341EA7B40F9E%7d/creditor_debtor_1961_thum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1034" name="AutoShape 10" descr="CID:%7b4FF32E72-FF41-4CF8-BBD8-341EA7B40F9E%7d/creditor_debtor_1961_thum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1035" name="Picture 11" descr="C:\Users\Neto\Desktop\Nueva carpeta\creditor_debtor_1961_thu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16302" cy="603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29698" name="Picture 2" descr="C:\Users\Neto\Desktop\Nueva carpeta\Creditor_debtor_2006_Web_site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534400" cy="580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31746" name="Picture 2" descr="C:\Users\Neto\Desktop\Nueva carpeta\World 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8200" cy="3855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Depends</a:t>
            </a:r>
            <a:r>
              <a:rPr lang="es-CR" dirty="0" smtClean="0"/>
              <a:t> </a:t>
            </a:r>
            <a:r>
              <a:rPr lang="es-CR" dirty="0" err="1" smtClean="0"/>
              <a:t>on</a:t>
            </a:r>
            <a:r>
              <a:rPr lang="es-CR" dirty="0" smtClean="0"/>
              <a:t>…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Population</a:t>
            </a:r>
            <a:r>
              <a:rPr lang="es-CR" dirty="0" smtClean="0"/>
              <a:t> </a:t>
            </a:r>
            <a:r>
              <a:rPr lang="es-CR" dirty="0" err="1" smtClean="0"/>
              <a:t>size</a:t>
            </a:r>
            <a:r>
              <a:rPr lang="es-CR" dirty="0" smtClean="0"/>
              <a:t> (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many</a:t>
            </a:r>
            <a:r>
              <a:rPr lang="es-CR" dirty="0" smtClean="0"/>
              <a:t> </a:t>
            </a:r>
            <a:r>
              <a:rPr lang="es-CR" dirty="0" err="1" smtClean="0"/>
              <a:t>people</a:t>
            </a:r>
            <a:r>
              <a:rPr lang="es-CR" dirty="0" smtClean="0"/>
              <a:t> and 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much</a:t>
            </a:r>
            <a:r>
              <a:rPr lang="es-CR" dirty="0" smtClean="0"/>
              <a:t> </a:t>
            </a:r>
            <a:r>
              <a:rPr lang="es-CR" dirty="0" err="1" smtClean="0"/>
              <a:t>land</a:t>
            </a:r>
            <a:r>
              <a:rPr lang="es-CR" dirty="0" smtClean="0"/>
              <a:t> </a:t>
            </a:r>
            <a:r>
              <a:rPr lang="es-CR" dirty="0" err="1" smtClean="0"/>
              <a:t>each</a:t>
            </a:r>
            <a:r>
              <a:rPr lang="es-CR" dirty="0" smtClean="0"/>
              <a:t> </a:t>
            </a:r>
            <a:r>
              <a:rPr lang="es-CR" dirty="0" err="1" smtClean="0"/>
              <a:t>one</a:t>
            </a:r>
            <a:r>
              <a:rPr lang="es-CR" dirty="0" smtClean="0"/>
              <a:t> uses)</a:t>
            </a:r>
          </a:p>
          <a:p>
            <a:r>
              <a:rPr lang="es-CR" dirty="0" err="1" smtClean="0"/>
              <a:t>Consumption</a:t>
            </a:r>
            <a:r>
              <a:rPr lang="es-CR" dirty="0" smtClean="0"/>
              <a:t> per </a:t>
            </a:r>
            <a:r>
              <a:rPr lang="es-CR" dirty="0" err="1" smtClean="0"/>
              <a:t>capita</a:t>
            </a:r>
            <a:endParaRPr lang="es-CR" dirty="0" smtClean="0"/>
          </a:p>
          <a:p>
            <a:endParaRPr lang="es-CR" dirty="0"/>
          </a:p>
        </p:txBody>
      </p:sp>
      <p:pic>
        <p:nvPicPr>
          <p:cNvPr id="1026" name="Picture 2" descr="E:\Ecological Footprint pictures\3265026702_c65eddf3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16397">
            <a:off x="977536" y="3624433"/>
            <a:ext cx="1981200" cy="295701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7343">
            <a:off x="4267200" y="3048000"/>
            <a:ext cx="4305300" cy="33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520</Words>
  <Application>Microsoft Office PowerPoint</Application>
  <PresentationFormat>Presentación en pantalla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Flow</vt:lpstr>
      <vt:lpstr>Ecological Footprint</vt:lpstr>
      <vt:lpstr>What is it?</vt:lpstr>
      <vt:lpstr>How do countries compare?</vt:lpstr>
      <vt:lpstr>How do countries compare?</vt:lpstr>
      <vt:lpstr>Diapositiva 5</vt:lpstr>
      <vt:lpstr>Diapositiva 6</vt:lpstr>
      <vt:lpstr>Diapositiva 7</vt:lpstr>
      <vt:lpstr>Diapositiva 8</vt:lpstr>
      <vt:lpstr>Depends on…</vt:lpstr>
      <vt:lpstr>Calculating ecological footprints</vt:lpstr>
      <vt:lpstr>Formulae</vt:lpstr>
      <vt:lpstr>Diapositiva 12</vt:lpstr>
      <vt:lpstr>How useful is it?</vt:lpstr>
      <vt:lpstr>Limitations</vt:lpstr>
      <vt:lpstr>Recycling</vt:lpstr>
      <vt:lpstr>Resource conservation</vt:lpstr>
      <vt:lpstr>Diapositiva 17</vt:lpstr>
      <vt:lpstr>Calculate your own footprint!</vt:lpstr>
      <vt:lpstr>Diapositiva 19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Footprint</dc:title>
  <dc:creator>Neto</dc:creator>
  <cp:lastModifiedBy>Beka</cp:lastModifiedBy>
  <cp:revision>16</cp:revision>
  <dcterms:created xsi:type="dcterms:W3CDTF">2010-08-04T14:26:00Z</dcterms:created>
  <dcterms:modified xsi:type="dcterms:W3CDTF">2010-08-11T15:10:48Z</dcterms:modified>
</cp:coreProperties>
</file>